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5"/>
  </p:notesMasterIdLst>
  <p:sldIdLst>
    <p:sldId id="256" r:id="rId2"/>
    <p:sldId id="260" r:id="rId3"/>
    <p:sldId id="306" r:id="rId4"/>
    <p:sldId id="299" r:id="rId5"/>
    <p:sldId id="288" r:id="rId6"/>
    <p:sldId id="300" r:id="rId7"/>
    <p:sldId id="310" r:id="rId8"/>
    <p:sldId id="303" r:id="rId9"/>
    <p:sldId id="305" r:id="rId10"/>
    <p:sldId id="304" r:id="rId11"/>
    <p:sldId id="309" r:id="rId12"/>
    <p:sldId id="313" r:id="rId13"/>
    <p:sldId id="3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24" autoAdjust="0"/>
  </p:normalViewPr>
  <p:slideViewPr>
    <p:cSldViewPr snapToGrid="0">
      <p:cViewPr varScale="1">
        <p:scale>
          <a:sx n="62" d="100"/>
          <a:sy n="62" d="100"/>
        </p:scale>
        <p:origin x="5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77AB1-B536-48CC-8A0D-98B20515BD10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3DEB5-611A-4402-9B0F-235687F7CB6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13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33DEB5-611A-4402-9B0F-235687F7CB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878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41ED1-AF3A-A268-E3A8-6834027A3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07823C-27B0-9E2B-091C-2EC20C442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76E7E9-8FFC-2CC8-D591-63E71BC8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74875F-E8FA-8EEE-8516-B7175B71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3A784D-CCDC-7C16-5DCF-C752EE9D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2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C49707-B80D-C4CB-5BA0-06D8E2C1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10A46AD-8015-C34D-E5B7-781292D9D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B33069-07AC-EA0F-F917-4291A222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5FCBCC-82D9-DF8B-D088-96CBCF8C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6DB8B7-461A-8B90-FD24-CAEB6ED6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3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DE75E19-F9E1-1505-0259-10F192388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D3532B4-7C2B-8A13-B8A1-80E086011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C56B18-FBD6-C59C-FAB6-77CF0A88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901676-F777-18BD-64F7-0FB1900E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9EFCD9-30AA-502A-A5A2-A18C8FAA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055463-E5F1-35E9-4B8F-F2816CE8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DBEAE3-8B73-A59C-D3D1-261EFAE2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E989F4-D33C-71FC-2FA7-2F9ED494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9DA861-73F9-BFA9-F1E9-A705A07D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D09017-A95A-CAA9-F1CD-C64B8504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5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17154A-5C39-DAD8-BF7D-2FAE2E50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6D039AC-23FE-9898-5469-AFB6DFAC8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13AB78-94B6-E53C-F265-4D541DC7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7D2CE8-7A00-9D6C-EB6B-09DB9D87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366CCC-86BC-F241-7DDE-7E89112C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1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0FA4CF-DF3F-6591-F244-AF86A120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D77F39-876D-6C73-ACCA-F134912E7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7DE0F55-7E8C-7169-F751-56A8A0DB7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E53C9B-5F62-D17E-0B97-BA719C5F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403E44-FD13-3CB4-0A92-B48BB07EA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DE6792-DE8E-8204-069D-0A0C66B2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1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5D5EE-F25A-5B03-FC42-54837389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D89A27-6734-7C09-230B-8C45EADD7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2E56B20-480A-8163-9F90-A457E16F7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DCF5897-9C4A-3688-97D1-17B628711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975A29-A0EA-36B2-593B-95F1555CF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F9B141E-BF68-9E0F-0B41-6FD237438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D617D98-5A08-FDD3-95D4-076F327C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293FB2-F882-C847-3E36-DB40A98B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A1550-D456-0FFF-712F-C9F9C555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A0C1EB-DA2D-DD76-7F0A-1223D63D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67706DF-29C6-518B-9160-9C99CD69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DC8E5B-6D93-637D-BAA3-2543FCDE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18CF65-15BC-140E-2E37-0F1207A8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4322AE-E249-4112-DE7F-D274487B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EAC2BA-1517-6F03-BF35-D149035B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4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5107F-D5F6-126F-10DE-8A61CBAC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C52272-AAF6-FA95-BEAC-F21132F97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01AA570-14D5-477A-2D35-274C13591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87A63E-C73B-CFF9-06A7-AA5BAEC5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8FF083-0002-609D-34A8-4253903C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30F9C5-480B-70C0-37E9-CD7FE141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69E8AA-5BA4-7A85-A7C3-037C8D97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F205C3-B5B4-17B2-0181-190563F80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234DC1-5D94-346F-A1F6-15E2308DA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727646-CB88-EC54-7F3D-8BEE9A1A1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1202C1-6E71-9C34-B747-69717164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445C9F-7D71-3F5D-B3E2-06E0888C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6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3522C19-944F-CEF7-46B3-A17F7407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AF560FE-37C8-3CF4-EA1F-87F35F439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E21E6-0815-52D3-6644-796D1D810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804499-2254-6E59-EFF4-773E44750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5CF446-C321-A7E7-A034-EEE3686D7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3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ri-ca/EPDS_EZ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ri-ca.github.io/EPDS_EZ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D89AA141-C881-D488-843E-B743D457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8" b="1481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8A69268B-BD44-A612-4D93-28FDD4D25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8688"/>
            <a:ext cx="9144000" cy="836005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Looking</a:t>
            </a:r>
            <a:r>
              <a:rPr lang="en-GB" b="1" dirty="0">
                <a:latin typeface="Inconsolata-Bold"/>
              </a:rPr>
              <a:t> for a </a:t>
            </a:r>
            <a:r>
              <a:rPr lang="en-GB" b="1" dirty="0" err="1">
                <a:latin typeface="Inconsolata-Bold"/>
              </a:rPr>
              <a:t>XIXth</a:t>
            </a:r>
            <a:r>
              <a:rPr lang="en-GB" b="1" dirty="0">
                <a:latin typeface="Inconsolata-Bold"/>
              </a:rPr>
              <a:t> century art historian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858B8827-CC01-C17D-2916-95340FF72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24341"/>
          </a:xfrm>
        </p:spPr>
        <p:txBody>
          <a:bodyPr>
            <a:normAutofit/>
          </a:bodyPr>
          <a:lstStyle/>
          <a:p>
            <a:pPr algn="l"/>
            <a:r>
              <a:rPr lang="en-GB" sz="6000" b="1" i="0" u="none" strike="noStrike" baseline="0" dirty="0" err="1">
                <a:latin typeface="+mn-lt"/>
              </a:rPr>
              <a:t>Partizione</a:t>
            </a:r>
            <a:r>
              <a:rPr lang="en-GB" sz="6000" b="1" i="0" u="none" strike="noStrike" baseline="0" dirty="0">
                <a:latin typeface="+mn-lt"/>
              </a:rPr>
              <a:t> Antica</a:t>
            </a:r>
            <a:endParaRPr lang="en-GB" dirty="0">
              <a:latin typeface="+mn-lt"/>
            </a:endParaRPr>
          </a:p>
        </p:txBody>
      </p:sp>
      <p:sp>
        <p:nvSpPr>
          <p:cNvPr id="7" name="Titolo 5">
            <a:extLst>
              <a:ext uri="{FF2B5EF4-FFF2-40B4-BE49-F238E27FC236}">
                <a16:creationId xmlns:a16="http://schemas.microsoft.com/office/drawing/2014/main" id="{AEECFE0A-00D4-3165-FE2D-3E3C5291D680}"/>
              </a:ext>
            </a:extLst>
          </p:cNvPr>
          <p:cNvSpPr txBox="1">
            <a:spLocks/>
          </p:cNvSpPr>
          <p:nvPr/>
        </p:nvSpPr>
        <p:spPr>
          <a:xfrm>
            <a:off x="1522476" y="6000663"/>
            <a:ext cx="8648219" cy="85732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>
                <a:latin typeface="+mn-lt"/>
              </a:rPr>
              <a:t>Enrica Zani – </a:t>
            </a:r>
            <a:r>
              <a:rPr lang="en-GB" b="1" dirty="0" err="1">
                <a:latin typeface="+mn-lt"/>
              </a:rPr>
              <a:t>matr</a:t>
            </a:r>
            <a:r>
              <a:rPr lang="en-GB" b="1" dirty="0">
                <a:latin typeface="+mn-lt"/>
              </a:rPr>
              <a:t>. 1004696</a:t>
            </a:r>
          </a:p>
          <a:p>
            <a:pPr algn="l"/>
            <a:r>
              <a:rPr lang="en-GB" b="1" dirty="0">
                <a:latin typeface="+mn-lt"/>
              </a:rPr>
              <a:t>EPDS - DHDK master degree – a.a.2021-22</a:t>
            </a:r>
          </a:p>
        </p:txBody>
      </p:sp>
    </p:spTree>
    <p:extLst>
      <p:ext uri="{BB962C8B-B14F-4D97-AF65-F5344CB8AC3E}">
        <p14:creationId xmlns:p14="http://schemas.microsoft.com/office/powerpoint/2010/main" val="384939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288758" y="-224589"/>
            <a:ext cx="6657474" cy="70825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804672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Inconsolata-Bold"/>
              </a:rPr>
              <a:t>Data visualisations selected and reasons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3B67BE4-D9EC-D1DE-BF52-A7D3943D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215" y="2535114"/>
            <a:ext cx="5235490" cy="377301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solidFill>
                  <a:schemeClr val="bg1"/>
                </a:solidFill>
              </a:rPr>
              <a:t>More complex data </a:t>
            </a:r>
          </a:p>
          <a:p>
            <a:pPr marL="0" indent="0">
              <a:spcBef>
                <a:spcPts val="0"/>
              </a:spcBef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solidFill>
                  <a:schemeClr val="bg1"/>
                </a:solidFill>
              </a:rPr>
              <a:t>such as the combination of:</a:t>
            </a:r>
          </a:p>
          <a:p>
            <a:pPr marL="0" indent="0">
              <a:spcBef>
                <a:spcPts val="0"/>
              </a:spcBef>
            </a:pPr>
            <a:r>
              <a:rPr lang="en-GB" sz="2000" b="1" dirty="0">
                <a:solidFill>
                  <a:schemeClr val="bg1"/>
                </a:solidFill>
              </a:rPr>
              <a:t>place-time pairs </a:t>
            </a:r>
            <a:r>
              <a:rPr lang="en-GB" sz="2000" dirty="0">
                <a:solidFill>
                  <a:schemeClr val="bg1"/>
                </a:solidFill>
              </a:rPr>
              <a:t>occurrences</a:t>
            </a:r>
          </a:p>
          <a:p>
            <a:pPr marL="0" indent="0">
              <a:spcBef>
                <a:spcPts val="0"/>
              </a:spcBef>
            </a:pPr>
            <a:r>
              <a:rPr lang="en-GB" sz="2000" b="1" dirty="0">
                <a:solidFill>
                  <a:schemeClr val="bg1"/>
                </a:solidFill>
              </a:rPr>
              <a:t>annotations’ texts</a:t>
            </a:r>
          </a:p>
          <a:p>
            <a:pPr marL="0" indent="0">
              <a:spcBef>
                <a:spcPts val="0"/>
              </a:spcBef>
            </a:pPr>
            <a:r>
              <a:rPr lang="en-GB" sz="2000" b="1" dirty="0">
                <a:solidFill>
                  <a:schemeClr val="bg1"/>
                </a:solidFill>
              </a:rPr>
              <a:t>link to photograph records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are shown in a </a:t>
            </a:r>
            <a:r>
              <a:rPr lang="en-GB" sz="2000" b="1" dirty="0">
                <a:solidFill>
                  <a:schemeClr val="bg1"/>
                </a:solidFill>
              </a:rPr>
              <a:t>map</a:t>
            </a:r>
            <a:r>
              <a:rPr lang="en-GB" sz="2000" dirty="0">
                <a:solidFill>
                  <a:schemeClr val="bg1"/>
                </a:solidFill>
              </a:rPr>
              <a:t> together with </a:t>
            </a:r>
            <a:r>
              <a:rPr lang="en-GB" sz="2000" b="1" dirty="0">
                <a:solidFill>
                  <a:schemeClr val="bg1"/>
                </a:solidFill>
              </a:rPr>
              <a:t>colour valorisation of time</a:t>
            </a:r>
            <a:r>
              <a:rPr lang="en-GB" sz="2000" dirty="0">
                <a:solidFill>
                  <a:schemeClr val="bg1"/>
                </a:solidFill>
              </a:rPr>
              <a:t> and adding </a:t>
            </a:r>
            <a:r>
              <a:rPr lang="en-GB" sz="2000" b="1" dirty="0">
                <a:solidFill>
                  <a:schemeClr val="bg1"/>
                </a:solidFill>
              </a:rPr>
              <a:t>information in the mouseover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3752D6-8311-5CCB-B1E6-07C6B1DB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47" y="1576375"/>
            <a:ext cx="5354491" cy="25567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011550D-F425-7F91-C410-211ACAE87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485" y="4203032"/>
            <a:ext cx="2695957" cy="16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1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288758" y="-224589"/>
            <a:ext cx="6657474" cy="70825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804672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Inconsolata-Bold"/>
              </a:rPr>
              <a:t>Data communication strategies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F3B67BE4-D9EC-D1DE-BF52-A7D3943D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215" y="1985237"/>
            <a:ext cx="5235490" cy="4663535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solidFill>
                  <a:schemeClr val="bg1"/>
                </a:solidFill>
              </a:rPr>
              <a:t>Target: </a:t>
            </a:r>
            <a:r>
              <a:rPr lang="en-GB" sz="2000" dirty="0" err="1">
                <a:solidFill>
                  <a:schemeClr val="bg1"/>
                </a:solidFill>
              </a:rPr>
              <a:t>Zeri</a:t>
            </a:r>
            <a:r>
              <a:rPr lang="en-GB" sz="2000" dirty="0">
                <a:solidFill>
                  <a:schemeClr val="bg1"/>
                </a:solidFill>
              </a:rPr>
              <a:t> catalogue users </a:t>
            </a:r>
          </a:p>
          <a:p>
            <a:pPr>
              <a:spcBef>
                <a:spcPts val="0"/>
              </a:spcBef>
            </a:pPr>
            <a:r>
              <a:rPr lang="en-GB" sz="2000" dirty="0">
                <a:solidFill>
                  <a:schemeClr val="bg1"/>
                </a:solidFill>
              </a:rPr>
              <a:t>specialized or curious in art</a:t>
            </a:r>
          </a:p>
          <a:p>
            <a:pPr>
              <a:spcBef>
                <a:spcPts val="0"/>
              </a:spcBef>
            </a:pPr>
            <a:r>
              <a:rPr lang="en-GB" sz="2000" dirty="0">
                <a:solidFill>
                  <a:schemeClr val="bg1"/>
                </a:solidFill>
              </a:rPr>
              <a:t>need for </a:t>
            </a:r>
            <a:r>
              <a:rPr lang="en-GB" sz="2000" b="1" dirty="0">
                <a:solidFill>
                  <a:schemeClr val="bg1"/>
                </a:solidFill>
              </a:rPr>
              <a:t>quick overview </a:t>
            </a:r>
            <a:r>
              <a:rPr lang="en-GB" sz="2000" dirty="0">
                <a:solidFill>
                  <a:schemeClr val="bg1"/>
                </a:solidFill>
              </a:rPr>
              <a:t>to check if going on with investigation on the fund </a:t>
            </a:r>
          </a:p>
          <a:p>
            <a:pPr>
              <a:spcBef>
                <a:spcPts val="0"/>
              </a:spcBef>
            </a:pPr>
            <a:r>
              <a:rPr lang="en-GB" sz="2000" dirty="0">
                <a:solidFill>
                  <a:schemeClr val="bg1"/>
                </a:solidFill>
              </a:rPr>
              <a:t>really </a:t>
            </a:r>
            <a:r>
              <a:rPr lang="en-GB" sz="2000" b="1" dirty="0">
                <a:solidFill>
                  <a:schemeClr val="bg1"/>
                </a:solidFill>
              </a:rPr>
              <a:t>linear sequential narration </a:t>
            </a:r>
            <a:r>
              <a:rPr lang="en-GB" sz="2000" dirty="0">
                <a:solidFill>
                  <a:schemeClr val="bg1"/>
                </a:solidFill>
              </a:rPr>
              <a:t>completed with </a:t>
            </a:r>
            <a:r>
              <a:rPr lang="en-GB" sz="2000" b="1" dirty="0">
                <a:solidFill>
                  <a:schemeClr val="bg1"/>
                </a:solidFill>
              </a:rPr>
              <a:t>images</a:t>
            </a:r>
          </a:p>
          <a:p>
            <a:pPr marL="0" indent="0">
              <a:spcBef>
                <a:spcPts val="0"/>
              </a:spcBef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solidFill>
                  <a:schemeClr val="bg1"/>
                </a:solidFill>
              </a:rPr>
              <a:t>The research question are mainly faced by steps: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an </a:t>
            </a:r>
            <a:r>
              <a:rPr lang="en-GB" sz="2000" b="1" dirty="0">
                <a:solidFill>
                  <a:schemeClr val="bg1"/>
                </a:solidFill>
              </a:rPr>
              <a:t>introductory frequency </a:t>
            </a:r>
            <a:r>
              <a:rPr lang="en-GB" sz="2000" dirty="0">
                <a:solidFill>
                  <a:schemeClr val="bg1"/>
                </a:solidFill>
              </a:rPr>
              <a:t>visualization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a </a:t>
            </a:r>
            <a:r>
              <a:rPr lang="en-GB" sz="2000" b="1" dirty="0">
                <a:solidFill>
                  <a:schemeClr val="bg1"/>
                </a:solidFill>
              </a:rPr>
              <a:t>deeper analysis </a:t>
            </a:r>
            <a:r>
              <a:rPr lang="en-GB" sz="2000" dirty="0">
                <a:solidFill>
                  <a:schemeClr val="bg1"/>
                </a:solidFill>
              </a:rPr>
              <a:t>on a subcategory 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a </a:t>
            </a:r>
            <a:r>
              <a:rPr lang="en-GB" sz="2000" b="1" dirty="0">
                <a:solidFill>
                  <a:schemeClr val="bg1"/>
                </a:solidFill>
              </a:rPr>
              <a:t>translation in map </a:t>
            </a:r>
            <a:r>
              <a:rPr lang="en-GB" sz="2000" dirty="0">
                <a:solidFill>
                  <a:schemeClr val="bg1"/>
                </a:solidFill>
              </a:rPr>
              <a:t>visualization if geodata are involved in the previous point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The summary results of the investigation are offered trough a </a:t>
            </a:r>
            <a:r>
              <a:rPr lang="en-GB" sz="2000" b="1" dirty="0">
                <a:solidFill>
                  <a:schemeClr val="bg1"/>
                </a:solidFill>
              </a:rPr>
              <a:t>carousel of statements-charts pairs</a:t>
            </a:r>
            <a:r>
              <a:rPr lang="en-GB" sz="2000" dirty="0">
                <a:solidFill>
                  <a:schemeClr val="bg1"/>
                </a:solidFill>
              </a:rPr>
              <a:t>, from the “voice” of the unknown art historian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A </a:t>
            </a:r>
            <a:r>
              <a:rPr lang="en-GB" sz="2000" b="1" dirty="0">
                <a:solidFill>
                  <a:schemeClr val="bg1"/>
                </a:solidFill>
              </a:rPr>
              <a:t>call for action </a:t>
            </a:r>
            <a:r>
              <a:rPr lang="en-GB" sz="2000" dirty="0">
                <a:solidFill>
                  <a:schemeClr val="bg1"/>
                </a:solidFill>
              </a:rPr>
              <a:t>for future investigation conclude the path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878909B-DE35-B7C4-D815-B08EE64B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373" y="365125"/>
            <a:ext cx="2371781" cy="417399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788B59-B60C-BBF9-3AAD-F6CDC1EE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73" y="4648000"/>
            <a:ext cx="3800073" cy="18819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5C9F06A-5144-D3CF-D0D3-E866C650C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3" y="365126"/>
            <a:ext cx="2703369" cy="30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3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416692" y="-274721"/>
            <a:ext cx="6558325" cy="71327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857996" y="747027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Inconsolata-Bold"/>
              </a:rPr>
              <a:t>Summary of results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09CE1C-B9FF-05B2-06A1-1A8AC0C4E2F1}"/>
              </a:ext>
            </a:extLst>
          </p:cNvPr>
          <p:cNvSpPr txBox="1">
            <a:spLocks/>
          </p:cNvSpPr>
          <p:nvPr/>
        </p:nvSpPr>
        <p:spPr>
          <a:xfrm>
            <a:off x="6638201" y="1664429"/>
            <a:ext cx="5386137" cy="1764572"/>
          </a:xfrm>
          <a:prstGeom prst="rect">
            <a:avLst/>
          </a:prstGeo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The “unknown collector”  was interested in </a:t>
            </a:r>
            <a:r>
              <a:rPr lang="en-GB" dirty="0">
                <a:solidFill>
                  <a:srgbClr val="434343"/>
                </a:solidFill>
              </a:rPr>
              <a:t>funerary sculpture </a:t>
            </a:r>
            <a:r>
              <a:rPr lang="en-GB" b="0" dirty="0">
                <a:solidFill>
                  <a:srgbClr val="434343"/>
                </a:solidFill>
              </a:rPr>
              <a:t>and </a:t>
            </a:r>
            <a:r>
              <a:rPr lang="en-GB" dirty="0">
                <a:solidFill>
                  <a:srgbClr val="434343"/>
                </a:solidFill>
              </a:rPr>
              <a:t>sarcophagus</a:t>
            </a:r>
            <a:r>
              <a:rPr lang="en-GB" b="0" dirty="0">
                <a:solidFill>
                  <a:srgbClr val="434343"/>
                </a:solidFill>
              </a:rPr>
              <a:t>.</a:t>
            </a:r>
          </a:p>
          <a:p>
            <a:r>
              <a:rPr lang="en-GB" b="0" dirty="0">
                <a:solidFill>
                  <a:srgbClr val="434343"/>
                </a:solidFill>
              </a:rPr>
              <a:t>He/she has also an extra-European interest about </a:t>
            </a:r>
            <a:r>
              <a:rPr lang="en-GB" dirty="0">
                <a:solidFill>
                  <a:srgbClr val="434343"/>
                </a:solidFill>
              </a:rPr>
              <a:t>India </a:t>
            </a:r>
            <a:r>
              <a:rPr lang="en-GB" b="0" dirty="0">
                <a:solidFill>
                  <a:srgbClr val="434343"/>
                </a:solidFill>
              </a:rPr>
              <a:t>(18 photographs)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DCE7FF1-C56E-A05D-1B74-179B1337E72A}"/>
              </a:ext>
            </a:extLst>
          </p:cNvPr>
          <p:cNvSpPr txBox="1">
            <a:spLocks/>
          </p:cNvSpPr>
          <p:nvPr/>
        </p:nvSpPr>
        <p:spPr>
          <a:xfrm>
            <a:off x="6638201" y="718508"/>
            <a:ext cx="5386137" cy="701007"/>
          </a:xfrm>
          <a:prstGeom prst="rect">
            <a:avLst/>
          </a:prstGeom>
          <a:ln w="101600" cap="rnd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Unexpected results that can be used for further investigations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8671845-1D4E-55E1-481C-A7EE095E37A5}"/>
              </a:ext>
            </a:extLst>
          </p:cNvPr>
          <p:cNvSpPr txBox="1">
            <a:spLocks/>
          </p:cNvSpPr>
          <p:nvPr/>
        </p:nvSpPr>
        <p:spPr>
          <a:xfrm>
            <a:off x="6638201" y="3561407"/>
            <a:ext cx="5386137" cy="1125642"/>
          </a:xfrm>
          <a:prstGeom prst="rect">
            <a:avLst/>
          </a:prstGeom>
          <a:ln w="101600" cap="rnd">
            <a:solidFill>
              <a:srgbClr val="C0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She/he was provided of photos from several </a:t>
            </a:r>
            <a:r>
              <a:rPr lang="en-GB" dirty="0">
                <a:solidFill>
                  <a:srgbClr val="434343"/>
                </a:solidFill>
              </a:rPr>
              <a:t>minor named photographers </a:t>
            </a:r>
            <a:r>
              <a:rPr lang="en-GB" b="0" dirty="0">
                <a:solidFill>
                  <a:srgbClr val="434343"/>
                </a:solidFill>
              </a:rPr>
              <a:t>(less than 20 photos each)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6C27632-7424-172B-48E1-A4786E66543D}"/>
              </a:ext>
            </a:extLst>
          </p:cNvPr>
          <p:cNvSpPr txBox="1">
            <a:spLocks/>
          </p:cNvSpPr>
          <p:nvPr/>
        </p:nvSpPr>
        <p:spPr>
          <a:xfrm>
            <a:off x="6638201" y="4885423"/>
            <a:ext cx="5386137" cy="1912655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rgbClr val="434343"/>
                </a:solidFill>
              </a:rPr>
              <a:t>It has been possible to detect </a:t>
            </a:r>
            <a:r>
              <a:rPr lang="en-GB" dirty="0">
                <a:solidFill>
                  <a:srgbClr val="434343"/>
                </a:solidFill>
              </a:rPr>
              <a:t>6 place-time pairs attesting their presence </a:t>
            </a:r>
            <a:r>
              <a:rPr lang="en-GB" b="0" dirty="0">
                <a:solidFill>
                  <a:srgbClr val="434343"/>
                </a:solidFill>
              </a:rPr>
              <a:t>movements.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7A169FC0-2554-C250-0BE6-AAD407ED479D}"/>
              </a:ext>
            </a:extLst>
          </p:cNvPr>
          <p:cNvSpPr txBox="1">
            <a:spLocks/>
          </p:cNvSpPr>
          <p:nvPr/>
        </p:nvSpPr>
        <p:spPr>
          <a:xfrm>
            <a:off x="356462" y="2654968"/>
            <a:ext cx="5623234" cy="774032"/>
          </a:xfrm>
          <a:prstGeom prst="rect">
            <a:avLst/>
          </a:prstGeo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The “unknown collector”  was interested in </a:t>
            </a:r>
            <a:r>
              <a:rPr lang="en-GB" dirty="0">
                <a:solidFill>
                  <a:schemeClr val="bg1"/>
                </a:solidFill>
              </a:rPr>
              <a:t>Mediterranean area</a:t>
            </a:r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0E59A-C7A2-1BB2-F504-0D6871D81CED}"/>
              </a:ext>
            </a:extLst>
          </p:cNvPr>
          <p:cNvSpPr txBox="1">
            <a:spLocks/>
          </p:cNvSpPr>
          <p:nvPr/>
        </p:nvSpPr>
        <p:spPr>
          <a:xfrm>
            <a:off x="356461" y="3561407"/>
            <a:ext cx="5623233" cy="1125642"/>
          </a:xfrm>
          <a:prstGeom prst="rect">
            <a:avLst/>
          </a:prstGeom>
          <a:ln w="101600" cap="rnd">
            <a:solidFill>
              <a:srgbClr val="C0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b="0" dirty="0">
                <a:solidFill>
                  <a:schemeClr val="bg1"/>
                </a:solidFill>
              </a:rPr>
              <a:t>Places of shooting of </a:t>
            </a:r>
            <a:r>
              <a:rPr lang="en-GB" dirty="0">
                <a:solidFill>
                  <a:schemeClr val="bg1"/>
                </a:solidFill>
              </a:rPr>
              <a:t>anonymous photos</a:t>
            </a:r>
            <a:r>
              <a:rPr lang="en-GB" b="0" dirty="0">
                <a:solidFill>
                  <a:schemeClr val="bg1"/>
                </a:solidFill>
              </a:rPr>
              <a:t> do not show significant differences from the general collection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BD451FD-6899-F191-095D-8E9F939F1E17}"/>
              </a:ext>
            </a:extLst>
          </p:cNvPr>
          <p:cNvSpPr txBox="1">
            <a:spLocks/>
          </p:cNvSpPr>
          <p:nvPr/>
        </p:nvSpPr>
        <p:spPr>
          <a:xfrm>
            <a:off x="356461" y="4885423"/>
            <a:ext cx="5623233" cy="1912656"/>
          </a:xfrm>
          <a:prstGeom prst="rect">
            <a:avLst/>
          </a:prstGeom>
          <a:ln w="101600" cap="rnd">
            <a:solidFill>
              <a:srgbClr val="FFC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t-IT" b="0" dirty="0">
                <a:solidFill>
                  <a:schemeClr val="bg1"/>
                </a:solidFill>
              </a:rPr>
              <a:t>The </a:t>
            </a:r>
            <a:r>
              <a:rPr lang="it-IT" b="0" dirty="0" err="1">
                <a:solidFill>
                  <a:schemeClr val="bg1"/>
                </a:solidFill>
              </a:rPr>
              <a:t>number</a:t>
            </a:r>
            <a:r>
              <a:rPr lang="it-IT" b="0" dirty="0">
                <a:solidFill>
                  <a:schemeClr val="bg1"/>
                </a:solidFill>
              </a:rPr>
              <a:t> of </a:t>
            </a:r>
            <a:r>
              <a:rPr lang="it-IT" b="0" dirty="0" err="1">
                <a:solidFill>
                  <a:schemeClr val="bg1"/>
                </a:solidFill>
              </a:rPr>
              <a:t>annotations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is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higher</a:t>
            </a:r>
            <a:r>
              <a:rPr lang="it-IT" b="0" dirty="0">
                <a:solidFill>
                  <a:schemeClr val="bg1"/>
                </a:solidFill>
              </a:rPr>
              <a:t> on </a:t>
            </a:r>
            <a:r>
              <a:rPr lang="it-IT" b="0" dirty="0" err="1">
                <a:solidFill>
                  <a:schemeClr val="bg1"/>
                </a:solidFill>
              </a:rPr>
              <a:t>photos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depicting</a:t>
            </a:r>
            <a:r>
              <a:rPr lang="it-IT" b="0" dirty="0">
                <a:solidFill>
                  <a:schemeClr val="bg1"/>
                </a:solidFill>
              </a:rPr>
              <a:t> IV-V BC. works of art, </a:t>
            </a:r>
            <a:r>
              <a:rPr lang="it-IT" b="0" dirty="0" err="1">
                <a:solidFill>
                  <a:schemeClr val="bg1"/>
                </a:solidFill>
              </a:rPr>
              <a:t>confirming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her</a:t>
            </a:r>
            <a:r>
              <a:rPr lang="it-IT" b="0" dirty="0">
                <a:solidFill>
                  <a:schemeClr val="bg1"/>
                </a:solidFill>
              </a:rPr>
              <a:t>/</a:t>
            </a:r>
            <a:r>
              <a:rPr lang="it-IT" b="0" dirty="0" err="1">
                <a:solidFill>
                  <a:schemeClr val="bg1"/>
                </a:solidFill>
              </a:rPr>
              <a:t>his</a:t>
            </a:r>
            <a:r>
              <a:rPr lang="it-IT" b="0" dirty="0">
                <a:solidFill>
                  <a:schemeClr val="bg1"/>
                </a:solidFill>
              </a:rPr>
              <a:t> </a:t>
            </a:r>
            <a:r>
              <a:rPr lang="it-IT" b="0" dirty="0" err="1">
                <a:solidFill>
                  <a:schemeClr val="bg1"/>
                </a:solidFill>
              </a:rPr>
              <a:t>interest</a:t>
            </a:r>
            <a:r>
              <a:rPr lang="it-IT" b="0" dirty="0">
                <a:solidFill>
                  <a:schemeClr val="bg1"/>
                </a:solidFill>
              </a:rPr>
              <a:t> in </a:t>
            </a:r>
            <a:r>
              <a:rPr lang="it-IT" b="0" dirty="0" err="1">
                <a:solidFill>
                  <a:schemeClr val="bg1"/>
                </a:solidFill>
              </a:rPr>
              <a:t>ancient</a:t>
            </a:r>
            <a:r>
              <a:rPr lang="it-IT" b="0" dirty="0">
                <a:solidFill>
                  <a:schemeClr val="bg1"/>
                </a:solidFill>
              </a:rPr>
              <a:t> art.</a:t>
            </a:r>
          </a:p>
          <a:p>
            <a:r>
              <a:rPr lang="en-GB" b="0" dirty="0">
                <a:solidFill>
                  <a:schemeClr val="bg1"/>
                </a:solidFill>
              </a:rPr>
              <a:t>NER related to dates confirm their activity in  the second half of </a:t>
            </a:r>
            <a:r>
              <a:rPr lang="en-GB" b="0" dirty="0" err="1">
                <a:solidFill>
                  <a:schemeClr val="bg1"/>
                </a:solidFill>
              </a:rPr>
              <a:t>XIXth</a:t>
            </a:r>
            <a:r>
              <a:rPr lang="en-GB" b="0" dirty="0">
                <a:solidFill>
                  <a:schemeClr val="bg1"/>
                </a:solidFill>
              </a:rPr>
              <a:t> century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446D06E-EA5D-477F-F9FF-2F9039D001D3}"/>
              </a:ext>
            </a:extLst>
          </p:cNvPr>
          <p:cNvSpPr txBox="1">
            <a:spLocks/>
          </p:cNvSpPr>
          <p:nvPr/>
        </p:nvSpPr>
        <p:spPr>
          <a:xfrm>
            <a:off x="593557" y="1766530"/>
            <a:ext cx="5485705" cy="701007"/>
          </a:xfrm>
          <a:prstGeom prst="rect">
            <a:avLst/>
          </a:prstGeom>
          <a:ln w="101600" cap="rnd">
            <a:noFill/>
            <a:bevel/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>
                <a:solidFill>
                  <a:schemeClr val="bg1"/>
                </a:solidFill>
              </a:rPr>
              <a:t>Results confirming already known information</a:t>
            </a:r>
          </a:p>
        </p:txBody>
      </p:sp>
    </p:spTree>
    <p:extLst>
      <p:ext uri="{BB962C8B-B14F-4D97-AF65-F5344CB8AC3E}">
        <p14:creationId xmlns:p14="http://schemas.microsoft.com/office/powerpoint/2010/main" val="750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 animBg="1"/>
      <p:bldP spid="9" grpId="0" animBg="1"/>
      <p:bldP spid="2" grpId="0" animBg="1"/>
      <p:bldP spid="7" grpId="0" animBg="1"/>
      <p:bldP spid="10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BB5A2FB5-3480-01C6-9ABA-B7B188F2109C}"/>
              </a:ext>
            </a:extLst>
          </p:cNvPr>
          <p:cNvSpPr/>
          <p:nvPr/>
        </p:nvSpPr>
        <p:spPr>
          <a:xfrm>
            <a:off x="5534526" y="1"/>
            <a:ext cx="665747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 descr="Immagine che contiene testo, set&#10;&#10;Descrizione generata automaticamente">
            <a:extLst>
              <a:ext uri="{FF2B5EF4-FFF2-40B4-BE49-F238E27FC236}">
                <a16:creationId xmlns:a16="http://schemas.microsoft.com/office/drawing/2014/main" id="{AA8BB2F9-1F24-AC5F-DCD1-C394AC792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880529" cy="68674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621" y="1657566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u="none" strike="noStrike" baseline="0" dirty="0">
                <a:solidFill>
                  <a:schemeClr val="bg1"/>
                </a:solidFill>
              </a:rPr>
              <a:t>Thank you!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D32D8D0-8865-25EC-D6DE-415ABC3F90DC}"/>
              </a:ext>
            </a:extLst>
          </p:cNvPr>
          <p:cNvSpPr txBox="1">
            <a:spLocks/>
          </p:cNvSpPr>
          <p:nvPr/>
        </p:nvSpPr>
        <p:spPr>
          <a:xfrm>
            <a:off x="8999620" y="3208421"/>
            <a:ext cx="3192379" cy="3368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Let’s explore</a:t>
            </a:r>
          </a:p>
          <a:p>
            <a:r>
              <a:rPr lang="en-GB" sz="2400" dirty="0">
                <a:solidFill>
                  <a:schemeClr val="bg1"/>
                </a:solidFill>
              </a:rPr>
              <a:t>Zani, E. (2023). </a:t>
            </a:r>
            <a:r>
              <a:rPr lang="en-GB" sz="2400" dirty="0" err="1">
                <a:solidFill>
                  <a:schemeClr val="bg1"/>
                </a:solidFill>
              </a:rPr>
              <a:t>Partizione</a:t>
            </a:r>
            <a:r>
              <a:rPr lang="en-GB" sz="2400" dirty="0">
                <a:solidFill>
                  <a:schemeClr val="bg1"/>
                </a:solidFill>
              </a:rPr>
              <a:t> Antica. Looking for a </a:t>
            </a:r>
            <a:r>
              <a:rPr lang="en-GB" sz="2400" dirty="0" err="1">
                <a:solidFill>
                  <a:schemeClr val="bg1"/>
                </a:solidFill>
              </a:rPr>
              <a:t>XIXth</a:t>
            </a:r>
            <a:r>
              <a:rPr lang="en-GB" sz="2400" dirty="0">
                <a:solidFill>
                  <a:schemeClr val="bg1"/>
                </a:solidFill>
              </a:rPr>
              <a:t> century art historian. </a:t>
            </a:r>
            <a:r>
              <a:rPr lang="en-GB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https://github.com/enri-ca/EPDS_EZ</a:t>
            </a: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https://enri-ca.github.io/EPDS_EZ</a:t>
            </a:r>
            <a:r>
              <a:rPr lang="en-GB" sz="2400" b="1" dirty="0">
                <a:solidFill>
                  <a:schemeClr val="bg1"/>
                </a:solidFill>
              </a:rPr>
              <a:t> 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0" u="none" strike="noStrike" baseline="0"/>
              <a:t>Background</a:t>
            </a:r>
            <a:endParaRPr lang="en-US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D32D8D0-8865-25EC-D6DE-415ABC3F90DC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41388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«</a:t>
            </a:r>
            <a:r>
              <a:rPr lang="en-US" sz="2000" dirty="0" err="1"/>
              <a:t>Partizione</a:t>
            </a:r>
            <a:r>
              <a:rPr lang="en-US" sz="2000" dirty="0"/>
              <a:t> Antica» is a special part of the whole </a:t>
            </a:r>
            <a:r>
              <a:rPr lang="en-US" sz="2000" b="1" dirty="0" err="1"/>
              <a:t>Fototeca</a:t>
            </a:r>
            <a:r>
              <a:rPr lang="en-US" sz="2000" b="1" dirty="0"/>
              <a:t> Supino </a:t>
            </a:r>
            <a:r>
              <a:rPr lang="en-US" sz="2000" dirty="0"/>
              <a:t>archive, counting about 3000 photographs (over a total of 8000)</a:t>
            </a:r>
          </a:p>
          <a:p>
            <a:r>
              <a:rPr lang="en-US" sz="2000" dirty="0"/>
              <a:t>The photographic fund is </a:t>
            </a:r>
            <a:r>
              <a:rPr lang="en-US" sz="2000" b="1" dirty="0"/>
              <a:t>specialized in History of Art</a:t>
            </a:r>
          </a:p>
          <a:p>
            <a:r>
              <a:rPr lang="en-US" sz="2000" dirty="0"/>
              <a:t>The photographs often have </a:t>
            </a:r>
            <a:r>
              <a:rPr lang="en-US" sz="2000" b="1" dirty="0"/>
              <a:t>handwritten annotations</a:t>
            </a:r>
            <a:r>
              <a:rPr lang="en-US" sz="2000" dirty="0"/>
              <a:t> on the verso from the same hand</a:t>
            </a:r>
          </a:p>
          <a:p>
            <a:r>
              <a:rPr lang="en-US" sz="2000" dirty="0"/>
              <a:t>The fund has already been </a:t>
            </a:r>
            <a:r>
              <a:rPr lang="en-US" sz="2000" b="1" dirty="0"/>
              <a:t>studied and treated </a:t>
            </a:r>
            <a:r>
              <a:rPr lang="en-US" sz="2000" dirty="0"/>
              <a:t>in the past</a:t>
            </a:r>
          </a:p>
          <a:p>
            <a:r>
              <a:rPr lang="en-US" sz="2000" dirty="0"/>
              <a:t>The fund is accessible from the </a:t>
            </a:r>
            <a:r>
              <a:rPr lang="en-US" sz="2000" dirty="0" err="1"/>
              <a:t>Zeri</a:t>
            </a:r>
            <a:r>
              <a:rPr lang="en-US" sz="2000" dirty="0"/>
              <a:t> </a:t>
            </a:r>
            <a:r>
              <a:rPr lang="en-US" sz="2000" dirty="0" err="1"/>
              <a:t>Fundation</a:t>
            </a:r>
            <a:r>
              <a:rPr lang="en-US" sz="2000" dirty="0"/>
              <a:t> catalogue</a:t>
            </a:r>
          </a:p>
          <a:p>
            <a:endParaRPr lang="en-US" sz="2000" dirty="0"/>
          </a:p>
          <a:p>
            <a:r>
              <a:rPr lang="en-US" sz="3000" b="1" dirty="0"/>
              <a:t>But the original collector identity remains unknown</a:t>
            </a:r>
            <a:endParaRPr lang="en-US" sz="3000" dirty="0"/>
          </a:p>
        </p:txBody>
      </p:sp>
      <p:pic>
        <p:nvPicPr>
          <p:cNvPr id="12" name="Immagine 11" descr="Immagine che contiene testo, posando, pietra, cornice&#10;&#10;Descrizione generata automaticamente">
            <a:extLst>
              <a:ext uri="{FF2B5EF4-FFF2-40B4-BE49-F238E27FC236}">
                <a16:creationId xmlns:a16="http://schemas.microsoft.com/office/drawing/2014/main" id="{D6A01943-D857-EC47-2CE8-EFE58A663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678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54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288758" y="-224589"/>
            <a:ext cx="6657474" cy="70825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804672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Inconsolata-Bold"/>
              </a:rPr>
              <a:t>Goals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C4FF06C-57C7-3A04-C657-6817F478D38A}"/>
              </a:ext>
            </a:extLst>
          </p:cNvPr>
          <p:cNvSpPr txBox="1">
            <a:spLocks/>
          </p:cNvSpPr>
          <p:nvPr/>
        </p:nvSpPr>
        <p:spPr>
          <a:xfrm>
            <a:off x="838200" y="2117559"/>
            <a:ext cx="4836571" cy="40594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</a:rPr>
              <a:t>Using the “looking for …” story to offer to </a:t>
            </a:r>
            <a:r>
              <a:rPr lang="en-US" sz="2200" dirty="0" err="1">
                <a:solidFill>
                  <a:schemeClr val="bg1"/>
                </a:solidFill>
              </a:rPr>
              <a:t>Zeri</a:t>
            </a:r>
            <a:r>
              <a:rPr lang="en-US" sz="2200" dirty="0">
                <a:solidFill>
                  <a:schemeClr val="bg1"/>
                </a:solidFill>
              </a:rPr>
              <a:t> catalogue’s users: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an </a:t>
            </a:r>
            <a:r>
              <a:rPr lang="en-US" sz="2200" b="1" dirty="0">
                <a:solidFill>
                  <a:schemeClr val="bg1"/>
                </a:solidFill>
              </a:rPr>
              <a:t>overall understanding </a:t>
            </a:r>
            <a:r>
              <a:rPr lang="en-US" sz="2200" dirty="0">
                <a:solidFill>
                  <a:schemeClr val="bg1"/>
                </a:solidFill>
              </a:rPr>
              <a:t>of the fund beyond hierarchical metadata or texts</a:t>
            </a:r>
          </a:p>
          <a:p>
            <a:pPr lvl="1"/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en-US" sz="2200" b="1" dirty="0">
                <a:solidFill>
                  <a:schemeClr val="bg1"/>
                </a:solidFill>
              </a:rPr>
              <a:t>Improve informative value </a:t>
            </a:r>
            <a:r>
              <a:rPr lang="en-US" sz="2200" dirty="0">
                <a:solidFill>
                  <a:schemeClr val="bg1"/>
                </a:solidFill>
              </a:rPr>
              <a:t>from existing data by means of</a:t>
            </a:r>
            <a:r>
              <a:rPr lang="en-US" sz="2200" b="1" dirty="0">
                <a:solidFill>
                  <a:schemeClr val="bg1"/>
                </a:solidFill>
              </a:rPr>
              <a:t> data analysis and visualization</a:t>
            </a:r>
          </a:p>
          <a:p>
            <a:pPr lvl="1"/>
            <a:endParaRPr lang="en-US" sz="2200" b="1" dirty="0">
              <a:solidFill>
                <a:schemeClr val="bg1"/>
              </a:solidFill>
            </a:endParaRP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Launch </a:t>
            </a:r>
            <a:r>
              <a:rPr lang="en-US" sz="2200" b="1" dirty="0">
                <a:solidFill>
                  <a:schemeClr val="bg1"/>
                </a:solidFill>
              </a:rPr>
              <a:t>new tracks to investigate </a:t>
            </a:r>
            <a:r>
              <a:rPr lang="en-US" sz="2200" dirty="0">
                <a:solidFill>
                  <a:schemeClr val="bg1"/>
                </a:solidFill>
              </a:rPr>
              <a:t>the fund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8D5A77-5E90-013C-4A66-4AC6CD99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775" y="2177509"/>
            <a:ext cx="2364317" cy="13400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2F27146-B39B-0C80-8372-D05BA7753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13" y="2117559"/>
            <a:ext cx="2364317" cy="145996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CCD3BC-9646-35BE-F189-EB3A2F5E4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225435"/>
            <a:ext cx="5446184" cy="17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b="1" i="0" u="none" strike="noStrike" baseline="0">
                <a:latin typeface="Inconsolata-Bold"/>
              </a:rPr>
              <a:t>Research question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E8766F-30E2-05C9-34E9-62D891EC1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i="0" u="none" strike="noStrike" baseline="0" dirty="0"/>
              <a:t>Who is the art historian creating the “</a:t>
            </a:r>
            <a:r>
              <a:rPr lang="en-GB" sz="6000" b="1" i="0" u="none" strike="noStrike" baseline="0" dirty="0" err="1"/>
              <a:t>Partizione</a:t>
            </a:r>
            <a:r>
              <a:rPr lang="en-GB" sz="6000" b="1" i="0" u="none" strike="noStrike" baseline="0" dirty="0"/>
              <a:t> Antica”?</a:t>
            </a:r>
          </a:p>
        </p:txBody>
      </p:sp>
      <p:pic>
        <p:nvPicPr>
          <p:cNvPr id="5" name="Immagine 4" descr="Immagine che contiene testo, vecchio, persona, inpiedi&#10;&#10;Descrizione generata automaticamente">
            <a:extLst>
              <a:ext uri="{FF2B5EF4-FFF2-40B4-BE49-F238E27FC236}">
                <a16:creationId xmlns:a16="http://schemas.microsoft.com/office/drawing/2014/main" id="{5A2929DC-1829-7AE1-255D-56B2A04C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r="83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b="1" i="0" u="none" strike="noStrike" baseline="0" dirty="0">
                <a:latin typeface="Inconsolata-Bold"/>
              </a:rPr>
              <a:t>Research question(s)</a:t>
            </a:r>
            <a:endParaRPr lang="en-GB" dirty="0"/>
          </a:p>
        </p:txBody>
      </p:sp>
      <p:pic>
        <p:nvPicPr>
          <p:cNvPr id="5" name="Immagine 4" descr="Immagine che contiene testo, vecchio, persona, inpiedi&#10;&#10;Descrizione generata automaticamente">
            <a:extLst>
              <a:ext uri="{FF2B5EF4-FFF2-40B4-BE49-F238E27FC236}">
                <a16:creationId xmlns:a16="http://schemas.microsoft.com/office/drawing/2014/main" id="{5A2929DC-1829-7AE1-255D-56B2A04C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r="83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73E9EBC-E52C-532F-8AEC-1B9B7A857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933" y="2314806"/>
            <a:ext cx="6586491" cy="1583425"/>
          </a:xfr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1" dirty="0"/>
              <a:t>WORKs OF ART (interests and movements)</a:t>
            </a:r>
          </a:p>
          <a:p>
            <a:r>
              <a:rPr lang="en-GB" sz="2400" b="1" dirty="0"/>
              <a:t>What</a:t>
            </a:r>
            <a:r>
              <a:rPr lang="en-GB" sz="2400" dirty="0"/>
              <a:t> are the most represented </a:t>
            </a:r>
            <a:r>
              <a:rPr lang="en-GB" sz="2400" b="1" dirty="0"/>
              <a:t>work of art types</a:t>
            </a:r>
            <a:r>
              <a:rPr lang="en-GB" sz="2400" dirty="0"/>
              <a:t> in the fund?</a:t>
            </a:r>
          </a:p>
          <a:p>
            <a:r>
              <a:rPr lang="en-GB" sz="2400" b="1" dirty="0"/>
              <a:t>Where</a:t>
            </a:r>
            <a:r>
              <a:rPr lang="en-GB" sz="2400" dirty="0"/>
              <a:t> these works of art are located?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FE75871-4B5F-17AF-491C-6C4C3CD2CA4A}"/>
              </a:ext>
            </a:extLst>
          </p:cNvPr>
          <p:cNvSpPr txBox="1">
            <a:spLocks/>
          </p:cNvSpPr>
          <p:nvPr/>
        </p:nvSpPr>
        <p:spPr>
          <a:xfrm>
            <a:off x="5080933" y="4097919"/>
            <a:ext cx="6586491" cy="1420565"/>
          </a:xfrm>
          <a:prstGeom prst="rect">
            <a:avLst/>
          </a:prstGeom>
          <a:ln w="101600" cap="rnd">
            <a:solidFill>
              <a:srgbClr val="C00000"/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PHOTOGRAPHERs (contacts and movements)</a:t>
            </a:r>
          </a:p>
          <a:p>
            <a:r>
              <a:rPr lang="en-GB" sz="2400" b="1" dirty="0"/>
              <a:t>Who</a:t>
            </a:r>
            <a:r>
              <a:rPr lang="en-GB" sz="2400" dirty="0"/>
              <a:t> are the most used photographers?</a:t>
            </a:r>
          </a:p>
          <a:p>
            <a:r>
              <a:rPr lang="en-GB" sz="2400" b="1" dirty="0"/>
              <a:t>Where</a:t>
            </a:r>
            <a:r>
              <a:rPr lang="en-GB" sz="2400" dirty="0"/>
              <a:t> have the anonymous photos been shot?</a:t>
            </a:r>
          </a:p>
        </p:txBody>
      </p:sp>
    </p:spTree>
    <p:extLst>
      <p:ext uri="{BB962C8B-B14F-4D97-AF65-F5344CB8AC3E}">
        <p14:creationId xmlns:p14="http://schemas.microsoft.com/office/powerpoint/2010/main" val="7806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 b="1" i="0" u="none" strike="noStrike" baseline="0" dirty="0">
                <a:latin typeface="Inconsolata-Bold"/>
              </a:rPr>
              <a:t>Research question(s)</a:t>
            </a:r>
            <a:endParaRPr lang="en-GB" dirty="0"/>
          </a:p>
        </p:txBody>
      </p:sp>
      <p:pic>
        <p:nvPicPr>
          <p:cNvPr id="5" name="Immagine 4" descr="Immagine che contiene testo, vecchio, persona, inpiedi&#10;&#10;Descrizione generata automaticamente">
            <a:extLst>
              <a:ext uri="{FF2B5EF4-FFF2-40B4-BE49-F238E27FC236}">
                <a16:creationId xmlns:a16="http://schemas.microsoft.com/office/drawing/2014/main" id="{5A2929DC-1829-7AE1-255D-56B2A04C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r="83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13E1213-1E2E-7F59-D247-B5440BF41785}"/>
              </a:ext>
            </a:extLst>
          </p:cNvPr>
          <p:cNvSpPr txBox="1">
            <a:spLocks/>
          </p:cNvSpPr>
          <p:nvPr/>
        </p:nvSpPr>
        <p:spPr>
          <a:xfrm>
            <a:off x="5080933" y="2216694"/>
            <a:ext cx="6586491" cy="2526187"/>
          </a:xfrm>
          <a:prstGeom prst="rect">
            <a:avLst/>
          </a:prstGeom>
          <a:ln w="101600" cap="rnd">
            <a:solidFill>
              <a:schemeClr val="accent4"/>
            </a:solidFill>
            <a:beve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ANNOTATIONs (other </a:t>
            </a:r>
            <a:r>
              <a:rPr lang="en-GB" sz="2400" b="1" dirty="0" err="1"/>
              <a:t>infos</a:t>
            </a:r>
            <a:r>
              <a:rPr lang="en-GB" sz="2400" b="1" dirty="0"/>
              <a:t>)</a:t>
            </a:r>
          </a:p>
          <a:p>
            <a:r>
              <a:rPr lang="en-GB" sz="2400" b="1" dirty="0"/>
              <a:t>How many </a:t>
            </a:r>
            <a:r>
              <a:rPr lang="en-GB" sz="2400" dirty="0"/>
              <a:t>photos have been annotated?</a:t>
            </a:r>
          </a:p>
          <a:p>
            <a:r>
              <a:rPr lang="en-GB" sz="2400" dirty="0"/>
              <a:t>Does the annotation distribution </a:t>
            </a:r>
            <a:r>
              <a:rPr lang="en-GB" sz="2400" b="1" dirty="0"/>
              <a:t>vary </a:t>
            </a:r>
            <a:r>
              <a:rPr lang="en-GB" sz="2400" dirty="0"/>
              <a:t>according to depicted work of art century?</a:t>
            </a:r>
          </a:p>
          <a:p>
            <a:r>
              <a:rPr lang="en-GB" sz="2400" dirty="0"/>
              <a:t>Can </a:t>
            </a:r>
            <a:r>
              <a:rPr lang="en-GB" sz="2400" b="1" dirty="0"/>
              <a:t>further personal or professional details </a:t>
            </a:r>
            <a:r>
              <a:rPr lang="en-GB" sz="2400" dirty="0"/>
              <a:t>be detected?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F7DE99B-C4A0-88AE-955F-4A94538016B7}"/>
              </a:ext>
            </a:extLst>
          </p:cNvPr>
          <p:cNvSpPr txBox="1">
            <a:spLocks/>
          </p:cNvSpPr>
          <p:nvPr/>
        </p:nvSpPr>
        <p:spPr>
          <a:xfrm>
            <a:off x="5080933" y="4942573"/>
            <a:ext cx="6586490" cy="885448"/>
          </a:xfrm>
          <a:prstGeom prst="rect">
            <a:avLst/>
          </a:prstGeom>
          <a:ln w="101600" cap="rnd">
            <a:solidFill>
              <a:schemeClr val="accent4"/>
            </a:solidFill>
            <a:beve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Is her/his </a:t>
            </a:r>
            <a:r>
              <a:rPr lang="en-GB" sz="2400" b="1" dirty="0"/>
              <a:t>presence</a:t>
            </a:r>
            <a:r>
              <a:rPr lang="en-GB" sz="2400" dirty="0"/>
              <a:t> attested </a:t>
            </a:r>
            <a:r>
              <a:rPr lang="en-GB" sz="2400" b="1" dirty="0"/>
              <a:t>somewhere and dated</a:t>
            </a:r>
            <a:r>
              <a:rPr lang="en-GB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771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4BEF2-DF5D-3400-B241-CF74EDDF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7058427" cy="1286160"/>
          </a:xfrm>
        </p:spPr>
        <p:txBody>
          <a:bodyPr anchor="b">
            <a:normAutofit fontScale="90000"/>
          </a:bodyPr>
          <a:lstStyle/>
          <a:p>
            <a:r>
              <a:rPr lang="en-GB" b="1" dirty="0">
                <a:latin typeface="Inconsolata-Bold"/>
              </a:rPr>
              <a:t>Data preparation and data analysis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09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B35860-BB9E-EA87-49EC-D8F4371C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695" y="2195404"/>
            <a:ext cx="6942922" cy="1774475"/>
          </a:xfrm>
          <a:ln w="101600" cap="rnd">
            <a:solidFill>
              <a:schemeClr val="bg1">
                <a:lumMod val="50000"/>
              </a:schemeClr>
            </a:solidFill>
            <a:bevel/>
          </a:ln>
        </p:spPr>
        <p:txBody>
          <a:bodyPr>
            <a:normAutofit lnSpcReduction="10000"/>
          </a:bodyPr>
          <a:lstStyle/>
          <a:p>
            <a:r>
              <a:rPr lang="en-GB" sz="2400" b="1" dirty="0">
                <a:solidFill>
                  <a:srgbClr val="434343"/>
                </a:solidFill>
              </a:rPr>
              <a:t>Structured metadata </a:t>
            </a:r>
            <a:r>
              <a:rPr lang="en-GB" sz="2400" dirty="0">
                <a:solidFill>
                  <a:srgbClr val="434343"/>
                </a:solidFill>
              </a:rPr>
              <a:t>come from </a:t>
            </a:r>
            <a:r>
              <a:rPr lang="en-GB" sz="2400" b="1" dirty="0">
                <a:solidFill>
                  <a:srgbClr val="434343"/>
                </a:solidFill>
              </a:rPr>
              <a:t>an extraction of F and OA xml records</a:t>
            </a:r>
            <a:r>
              <a:rPr lang="en-GB" sz="2400" dirty="0">
                <a:solidFill>
                  <a:srgbClr val="434343"/>
                </a:solidFill>
              </a:rPr>
              <a:t> of the </a:t>
            </a:r>
            <a:r>
              <a:rPr lang="en-GB" sz="2400" dirty="0" err="1">
                <a:solidFill>
                  <a:srgbClr val="434343"/>
                </a:solidFill>
              </a:rPr>
              <a:t>Zeri</a:t>
            </a:r>
            <a:r>
              <a:rPr lang="en-GB" sz="2400" dirty="0">
                <a:solidFill>
                  <a:srgbClr val="434343"/>
                </a:solidFill>
              </a:rPr>
              <a:t> catalogue</a:t>
            </a:r>
          </a:p>
          <a:p>
            <a:r>
              <a:rPr lang="en-GB" sz="2400" b="1" dirty="0">
                <a:solidFill>
                  <a:srgbClr val="434343"/>
                </a:solidFill>
              </a:rPr>
              <a:t>Unstructured data (transcribed annotations) </a:t>
            </a:r>
            <a:r>
              <a:rPr lang="en-GB" sz="2400" dirty="0">
                <a:solidFill>
                  <a:srgbClr val="434343"/>
                </a:solidFill>
              </a:rPr>
              <a:t>have been extracted from a specific field of OA structured metadata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1789C553-FCEF-A49B-B375-68BBFF038AA2}"/>
              </a:ext>
            </a:extLst>
          </p:cNvPr>
          <p:cNvSpPr txBox="1">
            <a:spLocks/>
          </p:cNvSpPr>
          <p:nvPr/>
        </p:nvSpPr>
        <p:spPr>
          <a:xfrm>
            <a:off x="5104695" y="4069383"/>
            <a:ext cx="6942925" cy="1900698"/>
          </a:xfrm>
          <a:prstGeom prst="rect">
            <a:avLst/>
          </a:prstGeom>
          <a:ln w="101600" cap="rnd">
            <a:solidFill>
              <a:schemeClr val="bg1">
                <a:lumMod val="65000"/>
              </a:schemeClr>
            </a:solidFill>
            <a:beve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434343"/>
                </a:solidFill>
              </a:rPr>
              <a:t>Further data about photographers’ activity dates and location have been explored via </a:t>
            </a:r>
            <a:r>
              <a:rPr lang="en-GB" sz="2400" b="1" dirty="0" err="1">
                <a:solidFill>
                  <a:srgbClr val="434343"/>
                </a:solidFill>
              </a:rPr>
              <a:t>Wikidata</a:t>
            </a:r>
            <a:endParaRPr lang="en-GB" sz="2400" b="1" dirty="0">
              <a:solidFill>
                <a:srgbClr val="434343"/>
              </a:solidFill>
            </a:endParaRPr>
          </a:p>
          <a:p>
            <a:r>
              <a:rPr lang="en-GB" sz="2400" dirty="0">
                <a:solidFill>
                  <a:srgbClr val="434343"/>
                </a:solidFill>
              </a:rPr>
              <a:t>Data on geolocation have been added via </a:t>
            </a:r>
            <a:r>
              <a:rPr lang="en-GB" sz="2400" b="1" dirty="0" err="1">
                <a:solidFill>
                  <a:srgbClr val="434343"/>
                </a:solidFill>
              </a:rPr>
              <a:t>geopy</a:t>
            </a:r>
            <a:endParaRPr lang="en-GB" sz="2400" b="1" dirty="0">
              <a:solidFill>
                <a:srgbClr val="434343"/>
              </a:solidFill>
            </a:endParaRPr>
          </a:p>
          <a:p>
            <a:r>
              <a:rPr lang="en-GB" sz="2400" dirty="0">
                <a:solidFill>
                  <a:srgbClr val="434343"/>
                </a:solidFill>
              </a:rPr>
              <a:t>Unstructured annotations have been analysed with </a:t>
            </a:r>
            <a:r>
              <a:rPr lang="en-GB" sz="2400" b="1" dirty="0">
                <a:solidFill>
                  <a:srgbClr val="434343"/>
                </a:solidFill>
              </a:rPr>
              <a:t>spacy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394C86A-6311-5B72-EA8A-A91722CC7E2D}"/>
              </a:ext>
            </a:extLst>
          </p:cNvPr>
          <p:cNvSpPr txBox="1">
            <a:spLocks/>
          </p:cNvSpPr>
          <p:nvPr/>
        </p:nvSpPr>
        <p:spPr>
          <a:xfrm>
            <a:off x="5104697" y="6042737"/>
            <a:ext cx="6942923" cy="815263"/>
          </a:xfrm>
          <a:prstGeom prst="rect">
            <a:avLst/>
          </a:prstGeom>
          <a:ln w="101600" cap="rnd">
            <a:solidFill>
              <a:schemeClr val="bg1">
                <a:lumMod val="85000"/>
              </a:schemeClr>
            </a:solidFill>
            <a:beve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rgbClr val="434343"/>
                </a:solidFill>
              </a:rPr>
              <a:t>In some cases, manual intervention has been necessary</a:t>
            </a:r>
          </a:p>
        </p:txBody>
      </p:sp>
      <p:pic>
        <p:nvPicPr>
          <p:cNvPr id="11" name="Immagine 10" descr="Immagine che contiene testo, libro&#10;&#10;Descrizione generata automaticamente">
            <a:extLst>
              <a:ext uri="{FF2B5EF4-FFF2-40B4-BE49-F238E27FC236}">
                <a16:creationId xmlns:a16="http://schemas.microsoft.com/office/drawing/2014/main" id="{ADB71558-5769-6692-0996-788B6FB3C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071" y="0"/>
            <a:ext cx="535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288758" y="-224589"/>
            <a:ext cx="6657474" cy="70825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804672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Inconsolata-Bold"/>
              </a:rPr>
              <a:t>Data visualisations selected and reasons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8175297-9175-1CDD-64EE-31BE13E11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235490" cy="3773010"/>
          </a:xfrm>
        </p:spPr>
        <p:txBody>
          <a:bodyPr>
            <a:noAutofit/>
          </a:bodyPr>
          <a:lstStyle/>
          <a:p>
            <a:r>
              <a:rPr lang="en-GB" sz="2200" b="1" dirty="0">
                <a:solidFill>
                  <a:schemeClr val="bg1"/>
                </a:solidFill>
              </a:rPr>
              <a:t>Percentages</a:t>
            </a:r>
            <a:r>
              <a:rPr lang="en-GB" sz="2200" dirty="0">
                <a:solidFill>
                  <a:schemeClr val="bg1"/>
                </a:solidFill>
              </a:rPr>
              <a:t> on the total of photographs are shown in </a:t>
            </a:r>
            <a:r>
              <a:rPr lang="en-GB" sz="2200" b="1" dirty="0">
                <a:solidFill>
                  <a:schemeClr val="bg1"/>
                </a:solidFill>
              </a:rPr>
              <a:t>pie charts </a:t>
            </a:r>
            <a:r>
              <a:rPr lang="en-GB" sz="2200" dirty="0">
                <a:solidFill>
                  <a:schemeClr val="bg1"/>
                </a:solidFill>
              </a:rPr>
              <a:t>to grasp an </a:t>
            </a:r>
            <a:r>
              <a:rPr lang="en-GB" sz="2200" b="1" dirty="0">
                <a:solidFill>
                  <a:schemeClr val="bg1"/>
                </a:solidFill>
              </a:rPr>
              <a:t>overall idea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r>
              <a:rPr lang="en-GB" sz="2200" dirty="0">
                <a:solidFill>
                  <a:schemeClr val="bg1"/>
                </a:solidFill>
              </a:rPr>
              <a:t>Quantities related to </a:t>
            </a:r>
            <a:r>
              <a:rPr lang="en-GB" sz="2200" b="1" dirty="0">
                <a:solidFill>
                  <a:schemeClr val="bg1"/>
                </a:solidFill>
              </a:rPr>
              <a:t>geographic features</a:t>
            </a:r>
            <a:r>
              <a:rPr lang="en-GB" sz="2200" dirty="0">
                <a:solidFill>
                  <a:schemeClr val="bg1"/>
                </a:solidFill>
              </a:rPr>
              <a:t> are offered with </a:t>
            </a:r>
            <a:r>
              <a:rPr lang="en-GB" sz="2200" b="1" dirty="0">
                <a:solidFill>
                  <a:schemeClr val="bg1"/>
                </a:solidFill>
              </a:rPr>
              <a:t>map visualizations </a:t>
            </a:r>
            <a:r>
              <a:rPr lang="en-GB" sz="2200" dirty="0">
                <a:solidFill>
                  <a:schemeClr val="bg1"/>
                </a:solidFill>
              </a:rPr>
              <a:t>showing: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city (position)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country (</a:t>
            </a:r>
            <a:r>
              <a:rPr lang="en-GB" sz="2200" dirty="0" err="1">
                <a:solidFill>
                  <a:schemeClr val="bg1"/>
                </a:solidFill>
              </a:rPr>
              <a:t>color</a:t>
            </a:r>
            <a:r>
              <a:rPr lang="en-GB" sz="22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count (size)</a:t>
            </a:r>
          </a:p>
          <a:p>
            <a:pPr marL="457200" lvl="1" indent="0">
              <a:buNone/>
            </a:pPr>
            <a:endParaRPr lang="en-GB" sz="2200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A89F583-7055-59D2-BDFA-9E1D1D2C2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41" y="484632"/>
            <a:ext cx="4380446" cy="277063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5BC24A9-F712-D32E-5C4E-C87BAC21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41" y="3447287"/>
            <a:ext cx="4380446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7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882B33-4F0F-2C02-2A5D-17B095AF08B3}"/>
              </a:ext>
            </a:extLst>
          </p:cNvPr>
          <p:cNvSpPr/>
          <p:nvPr/>
        </p:nvSpPr>
        <p:spPr>
          <a:xfrm>
            <a:off x="-288758" y="-224589"/>
            <a:ext cx="6657474" cy="70825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AA0FA9-D8DF-6E79-E486-57AF70CF7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34" y="908492"/>
            <a:ext cx="5035343" cy="212976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2ED888F-2E7E-F92A-3317-B2B3A89DE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84" y="4003240"/>
            <a:ext cx="4752818" cy="2667237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B6973E5-7849-22F9-61C4-5276DFB5F19E}"/>
              </a:ext>
            </a:extLst>
          </p:cNvPr>
          <p:cNvSpPr txBox="1">
            <a:spLocks/>
          </p:cNvSpPr>
          <p:nvPr/>
        </p:nvSpPr>
        <p:spPr>
          <a:xfrm>
            <a:off x="593558" y="4203032"/>
            <a:ext cx="6558325" cy="2289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>
              <a:solidFill>
                <a:srgbClr val="434343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6DBB1AB-B418-E8F5-F465-62ED1819BE7D}"/>
              </a:ext>
            </a:extLst>
          </p:cNvPr>
          <p:cNvSpPr txBox="1">
            <a:spLocks/>
          </p:cNvSpPr>
          <p:nvPr/>
        </p:nvSpPr>
        <p:spPr>
          <a:xfrm>
            <a:off x="804672" y="640263"/>
            <a:ext cx="5221266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  <a:latin typeface="Inconsolata-Bold"/>
              </a:rPr>
              <a:t>Data visualisations selected and reasons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CF2BBB56-AF13-3A19-AB97-B3180941629A}"/>
              </a:ext>
            </a:extLst>
          </p:cNvPr>
          <p:cNvSpPr txBox="1">
            <a:spLocks/>
          </p:cNvSpPr>
          <p:nvPr/>
        </p:nvSpPr>
        <p:spPr>
          <a:xfrm>
            <a:off x="804672" y="2121762"/>
            <a:ext cx="5235490" cy="4066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b="1" dirty="0">
                <a:solidFill>
                  <a:schemeClr val="bg1"/>
                </a:solidFill>
              </a:rPr>
              <a:t>Distributions of categorical values are shown as bar charts</a:t>
            </a:r>
          </a:p>
          <a:p>
            <a:pPr marL="0" indent="0">
              <a:buNone/>
            </a:pPr>
            <a:endParaRPr lang="en-GB" sz="2200" b="1" dirty="0">
              <a:solidFill>
                <a:schemeClr val="bg1"/>
              </a:solidFill>
            </a:endParaRPr>
          </a:p>
          <a:p>
            <a:r>
              <a:rPr lang="en-GB" sz="1800" b="1" dirty="0">
                <a:solidFill>
                  <a:schemeClr val="bg1"/>
                </a:solidFill>
              </a:rPr>
              <a:t>if a/some category/</a:t>
            </a:r>
            <a:r>
              <a:rPr lang="en-GB" sz="1800" b="1" dirty="0" err="1">
                <a:solidFill>
                  <a:schemeClr val="bg1"/>
                </a:solidFill>
              </a:rPr>
              <a:t>ies</a:t>
            </a:r>
            <a:r>
              <a:rPr lang="en-GB" sz="1800" b="1" dirty="0">
                <a:solidFill>
                  <a:schemeClr val="bg1"/>
                </a:solidFill>
              </a:rPr>
              <a:t> need to be outlined, it/they received </a:t>
            </a:r>
            <a:r>
              <a:rPr lang="en-GB" sz="1800" b="1" dirty="0">
                <a:solidFill>
                  <a:srgbClr val="FF0000"/>
                </a:solidFill>
              </a:rPr>
              <a:t>different colour</a:t>
            </a:r>
            <a:endParaRPr lang="en-GB" sz="1800" dirty="0">
              <a:solidFill>
                <a:srgbClr val="FF0000"/>
              </a:solidFill>
            </a:endParaRPr>
          </a:p>
          <a:p>
            <a:endParaRPr lang="en-GB" sz="1800" dirty="0">
              <a:solidFill>
                <a:srgbClr val="434343"/>
              </a:solidFill>
            </a:endParaRPr>
          </a:p>
          <a:p>
            <a:endParaRPr lang="en-GB" sz="1800" dirty="0">
              <a:solidFill>
                <a:srgbClr val="434343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</a:rPr>
              <a:t>if </a:t>
            </a:r>
            <a:r>
              <a:rPr lang="en-GB" sz="1800" b="1" dirty="0">
                <a:solidFill>
                  <a:schemeClr val="bg1"/>
                </a:solidFill>
              </a:rPr>
              <a:t>more than a variable </a:t>
            </a:r>
            <a:r>
              <a:rPr lang="en-GB" sz="1800" dirty="0">
                <a:solidFill>
                  <a:schemeClr val="bg1"/>
                </a:solidFill>
              </a:rPr>
              <a:t>is involved, the one than can be grouped is shown stacked</a:t>
            </a:r>
          </a:p>
          <a:p>
            <a:r>
              <a:rPr lang="en-GB" sz="1800" dirty="0">
                <a:solidFill>
                  <a:schemeClr val="bg1"/>
                </a:solidFill>
              </a:rPr>
              <a:t>If </a:t>
            </a:r>
            <a:r>
              <a:rPr lang="en-GB" sz="1800" b="1" dirty="0">
                <a:solidFill>
                  <a:schemeClr val="bg1"/>
                </a:solidFill>
              </a:rPr>
              <a:t>ordinality </a:t>
            </a:r>
            <a:r>
              <a:rPr lang="en-GB" sz="1800" dirty="0">
                <a:solidFill>
                  <a:schemeClr val="bg1"/>
                </a:solidFill>
              </a:rPr>
              <a:t>make sense (e.g. grade of completion) </a:t>
            </a: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</a:rPr>
              <a:t>co</a:t>
            </a: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</a:rPr>
              <a:t>lo</a:t>
            </a:r>
            <a:r>
              <a:rPr lang="en-GB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ur</a:t>
            </a:r>
            <a:r>
              <a:rPr lang="en-GB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s</a:t>
            </a:r>
            <a:r>
              <a:rPr lang="en-GB" sz="1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ca</a:t>
            </a:r>
            <a:r>
              <a:rPr lang="en-GB" sz="1800" b="1" dirty="0">
                <a:solidFill>
                  <a:schemeClr val="bg1"/>
                </a:solidFill>
              </a:rPr>
              <a:t>le</a:t>
            </a:r>
            <a:r>
              <a:rPr lang="en-GB" sz="1800" dirty="0">
                <a:solidFill>
                  <a:srgbClr val="434343"/>
                </a:solidFill>
              </a:rPr>
              <a:t> </a:t>
            </a:r>
            <a:r>
              <a:rPr lang="en-GB" sz="1800" dirty="0">
                <a:solidFill>
                  <a:schemeClr val="bg1"/>
                </a:solidFill>
              </a:rPr>
              <a:t>is used</a:t>
            </a:r>
          </a:p>
        </p:txBody>
      </p:sp>
    </p:spTree>
    <p:extLst>
      <p:ext uri="{BB962C8B-B14F-4D97-AF65-F5344CB8AC3E}">
        <p14:creationId xmlns:p14="http://schemas.microsoft.com/office/powerpoint/2010/main" val="29308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</TotalTime>
  <Words>784</Words>
  <Application>Microsoft Office PowerPoint</Application>
  <PresentationFormat>Widescreen</PresentationFormat>
  <Paragraphs>96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Inconsolata-Bold</vt:lpstr>
      <vt:lpstr>Tema di Office</vt:lpstr>
      <vt:lpstr>Partizione Antica</vt:lpstr>
      <vt:lpstr>Background</vt:lpstr>
      <vt:lpstr>Presentazione standard di PowerPoint</vt:lpstr>
      <vt:lpstr>Research question</vt:lpstr>
      <vt:lpstr>Research question(s)</vt:lpstr>
      <vt:lpstr>Research question(s)</vt:lpstr>
      <vt:lpstr>Data preparation and data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that girl?</dc:title>
  <dc:creator>Enrica Zani</dc:creator>
  <cp:lastModifiedBy>Enrica Zani</cp:lastModifiedBy>
  <cp:revision>21</cp:revision>
  <dcterms:created xsi:type="dcterms:W3CDTF">2022-07-29T21:35:24Z</dcterms:created>
  <dcterms:modified xsi:type="dcterms:W3CDTF">2023-01-25T18:49:04Z</dcterms:modified>
</cp:coreProperties>
</file>